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sldIdLst>
    <p:sldId id="256" r:id="rId2"/>
    <p:sldId id="258" r:id="rId3"/>
    <p:sldId id="324" r:id="rId4"/>
    <p:sldId id="325" r:id="rId5"/>
    <p:sldId id="326" r:id="rId6"/>
    <p:sldId id="327" r:id="rId7"/>
    <p:sldId id="328" r:id="rId8"/>
    <p:sldId id="329" r:id="rId9"/>
    <p:sldId id="330" r:id="rId10"/>
    <p:sldId id="331" r:id="rId11"/>
    <p:sldId id="332" r:id="rId12"/>
    <p:sldId id="333" r:id="rId13"/>
    <p:sldId id="334" r:id="rId14"/>
    <p:sldId id="336" r:id="rId15"/>
    <p:sldId id="344" r:id="rId16"/>
    <p:sldId id="345" r:id="rId17"/>
    <p:sldId id="346" r:id="rId18"/>
    <p:sldId id="341" r:id="rId19"/>
    <p:sldId id="340" r:id="rId20"/>
    <p:sldId id="347" r:id="rId21"/>
    <p:sldId id="339" r:id="rId22"/>
    <p:sldId id="338" r:id="rId23"/>
    <p:sldId id="33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67AC0937-C739-4687-8A8E-56362363D40F}"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8271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E07C49-D2A8-48EF-A46D-8E35552D7635}"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7AC0937-C739-4687-8A8E-56362363D40F}" type="slidenum">
              <a:rPr lang="en-IN" smtClean="0"/>
              <a:t>‹#›</a:t>
            </a:fld>
            <a:endParaRPr lang="en-IN"/>
          </a:p>
        </p:txBody>
      </p:sp>
    </p:spTree>
    <p:extLst>
      <p:ext uri="{BB962C8B-B14F-4D97-AF65-F5344CB8AC3E}">
        <p14:creationId xmlns:p14="http://schemas.microsoft.com/office/powerpoint/2010/main" val="31042782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AC0937-C739-4687-8A8E-56362363D40F}"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61223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AC0937-C739-4687-8A8E-56362363D40F}"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153462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AC0937-C739-4687-8A8E-56362363D40F}" type="slidenum">
              <a:rPr lang="en-IN" smtClean="0"/>
              <a:t>‹#›</a:t>
            </a:fld>
            <a:endParaRPr lang="en-IN"/>
          </a:p>
        </p:txBody>
      </p:sp>
    </p:spTree>
    <p:extLst>
      <p:ext uri="{BB962C8B-B14F-4D97-AF65-F5344CB8AC3E}">
        <p14:creationId xmlns:p14="http://schemas.microsoft.com/office/powerpoint/2010/main" val="3034644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AC0937-C739-4687-8A8E-56362363D40F}"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931824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AC0937-C739-4687-8A8E-56362363D40F}"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1003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AC0937-C739-4687-8A8E-56362363D40F}"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85082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AC0937-C739-4687-8A8E-56362363D40F}"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2986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AC0937-C739-4687-8A8E-56362363D40F}" type="slidenum">
              <a:rPr lang="en-IN" smtClean="0"/>
              <a:t>‹#›</a:t>
            </a:fld>
            <a:endParaRPr lang="en-IN"/>
          </a:p>
        </p:txBody>
      </p:sp>
    </p:spTree>
    <p:extLst>
      <p:ext uri="{BB962C8B-B14F-4D97-AF65-F5344CB8AC3E}">
        <p14:creationId xmlns:p14="http://schemas.microsoft.com/office/powerpoint/2010/main" val="2576975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E07C49-D2A8-48EF-A46D-8E35552D7635}" type="datetimeFigureOut">
              <a:rPr lang="en-IN" smtClean="0"/>
              <a:t>24-04-2022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AC0937-C739-4687-8A8E-56362363D40F}"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2500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E07C49-D2A8-48EF-A46D-8E35552D7635}"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7AC0937-C739-4687-8A8E-56362363D40F}" type="slidenum">
              <a:rPr lang="en-IN" smtClean="0"/>
              <a:t>‹#›</a:t>
            </a:fld>
            <a:endParaRPr lang="en-IN"/>
          </a:p>
        </p:txBody>
      </p:sp>
    </p:spTree>
    <p:extLst>
      <p:ext uri="{BB962C8B-B14F-4D97-AF65-F5344CB8AC3E}">
        <p14:creationId xmlns:p14="http://schemas.microsoft.com/office/powerpoint/2010/main" val="2110509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E07C49-D2A8-48EF-A46D-8E35552D7635}" type="datetimeFigureOut">
              <a:rPr lang="en-IN" smtClean="0"/>
              <a:t>24-04-2022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7AC0937-C739-4687-8A8E-56362363D40F}"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85330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E07C49-D2A8-48EF-A46D-8E35552D7635}" type="datetimeFigureOut">
              <a:rPr lang="en-IN" smtClean="0"/>
              <a:t>24-04-2022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7AC0937-C739-4687-8A8E-56362363D40F}"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74519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E07C49-D2A8-48EF-A46D-8E35552D7635}" type="datetimeFigureOut">
              <a:rPr lang="en-IN" smtClean="0"/>
              <a:t>24-04-2022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7AC0937-C739-4687-8A8E-56362363D40F}" type="slidenum">
              <a:rPr lang="en-IN" smtClean="0"/>
              <a:t>‹#›</a:t>
            </a:fld>
            <a:endParaRPr lang="en-IN"/>
          </a:p>
        </p:txBody>
      </p:sp>
    </p:spTree>
    <p:extLst>
      <p:ext uri="{BB962C8B-B14F-4D97-AF65-F5344CB8AC3E}">
        <p14:creationId xmlns:p14="http://schemas.microsoft.com/office/powerpoint/2010/main" val="10871511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E07C49-D2A8-48EF-A46D-8E35552D7635}"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7AC0937-C739-4687-8A8E-56362363D40F}"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179237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E07C49-D2A8-48EF-A46D-8E35552D7635}" type="datetimeFigureOut">
              <a:rPr lang="en-IN" smtClean="0"/>
              <a:t>24-04-2022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7AC0937-C739-4687-8A8E-56362363D40F}" type="slidenum">
              <a:rPr lang="en-IN" smtClean="0"/>
              <a:t>‹#›</a:t>
            </a:fld>
            <a:endParaRPr lang="en-IN"/>
          </a:p>
        </p:txBody>
      </p:sp>
    </p:spTree>
    <p:extLst>
      <p:ext uri="{BB962C8B-B14F-4D97-AF65-F5344CB8AC3E}">
        <p14:creationId xmlns:p14="http://schemas.microsoft.com/office/powerpoint/2010/main" val="2975340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3E07C49-D2A8-48EF-A46D-8E35552D7635}" type="datetimeFigureOut">
              <a:rPr lang="en-IN" smtClean="0"/>
              <a:t>24-04-2022</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7AC0937-C739-4687-8A8E-56362363D40F}" type="slidenum">
              <a:rPr lang="en-IN" smtClean="0"/>
              <a:t>‹#›</a:t>
            </a:fld>
            <a:endParaRPr lang="en-IN"/>
          </a:p>
        </p:txBody>
      </p:sp>
    </p:spTree>
    <p:extLst>
      <p:ext uri="{BB962C8B-B14F-4D97-AF65-F5344CB8AC3E}">
        <p14:creationId xmlns:p14="http://schemas.microsoft.com/office/powerpoint/2010/main" val="165153020"/>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17E7EDB-E9B3-4B1E-9C65-6BFFBAF867EC}"/>
              </a:ext>
            </a:extLst>
          </p:cNvPr>
          <p:cNvSpPr>
            <a:spLocks noGrp="1"/>
          </p:cNvSpPr>
          <p:nvPr>
            <p:ph type="ctrTitle"/>
          </p:nvPr>
        </p:nvSpPr>
        <p:spPr>
          <a:xfrm>
            <a:off x="1524000" y="439271"/>
            <a:ext cx="9144000" cy="1766047"/>
          </a:xfrm>
        </p:spPr>
        <p:txBody>
          <a:bodyPr>
            <a:normAutofit fontScale="90000"/>
          </a:bodyPr>
          <a:lstStyle/>
          <a:p>
            <a:r>
              <a:rPr lang="en-IN" sz="4000" dirty="0">
                <a:effectLst>
                  <a:outerShdw blurRad="38100" dist="38100" dir="2700000" algn="tl">
                    <a:srgbClr val="000000">
                      <a:alpha val="43137"/>
                    </a:srgbClr>
                  </a:outerShdw>
                </a:effectLst>
                <a:latin typeface="+mn-lt"/>
              </a:rPr>
              <a:t>Rating Prediction Project Using NLP</a:t>
            </a:r>
            <a:br>
              <a:rPr lang="en-IN" sz="4000" dirty="0">
                <a:effectLst>
                  <a:outerShdw blurRad="38100" dist="38100" dir="2700000" algn="tl">
                    <a:srgbClr val="000000">
                      <a:alpha val="43137"/>
                    </a:srgbClr>
                  </a:outerShdw>
                </a:effectLst>
                <a:latin typeface="+mn-lt"/>
              </a:rPr>
            </a:br>
            <a:r>
              <a:rPr lang="en-IN" sz="4000" dirty="0">
                <a:effectLst>
                  <a:outerShdw blurRad="38100" dist="38100" dir="2700000" algn="tl">
                    <a:srgbClr val="000000">
                      <a:alpha val="43137"/>
                    </a:srgbClr>
                  </a:outerShdw>
                </a:effectLst>
                <a:latin typeface="+mn-lt"/>
              </a:rPr>
              <a:t>                                                     </a:t>
            </a:r>
            <a:r>
              <a:rPr lang="en-IN" sz="3100" dirty="0">
                <a:effectLst>
                  <a:outerShdw blurRad="38100" dist="38100" dir="2700000" algn="tl">
                    <a:srgbClr val="000000">
                      <a:alpha val="43137"/>
                    </a:srgbClr>
                  </a:outerShdw>
                </a:effectLst>
                <a:latin typeface="+mn-lt"/>
              </a:rPr>
              <a:t>By</a:t>
            </a:r>
            <a:br>
              <a:rPr lang="en-IN" sz="3100" dirty="0">
                <a:effectLst>
                  <a:outerShdw blurRad="38100" dist="38100" dir="2700000" algn="tl">
                    <a:srgbClr val="000000">
                      <a:alpha val="43137"/>
                    </a:srgbClr>
                  </a:outerShdw>
                </a:effectLst>
                <a:latin typeface="+mn-lt"/>
              </a:rPr>
            </a:br>
            <a:r>
              <a:rPr lang="en-IN" sz="3100" dirty="0">
                <a:effectLst>
                  <a:outerShdw blurRad="38100" dist="38100" dir="2700000" algn="tl">
                    <a:srgbClr val="000000">
                      <a:alpha val="43137"/>
                    </a:srgbClr>
                  </a:outerShdw>
                </a:effectLst>
                <a:latin typeface="+mn-lt"/>
              </a:rPr>
              <a:t>                                                             Swati Pandey</a:t>
            </a:r>
          </a:p>
        </p:txBody>
      </p:sp>
      <p:sp>
        <p:nvSpPr>
          <p:cNvPr id="10" name="Subtitle 9">
            <a:extLst>
              <a:ext uri="{FF2B5EF4-FFF2-40B4-BE49-F238E27FC236}">
                <a16:creationId xmlns:a16="http://schemas.microsoft.com/office/drawing/2014/main" id="{387BD1B4-BEF7-4BE4-BDB2-79DBDBFFA992}"/>
              </a:ext>
            </a:extLst>
          </p:cNvPr>
          <p:cNvSpPr>
            <a:spLocks noGrp="1"/>
          </p:cNvSpPr>
          <p:nvPr>
            <p:ph type="subTitle" idx="1"/>
          </p:nvPr>
        </p:nvSpPr>
        <p:spPr>
          <a:xfrm>
            <a:off x="1524000" y="2303929"/>
            <a:ext cx="9144000" cy="4114800"/>
          </a:xfrm>
        </p:spPr>
        <p:txBody>
          <a:bodyPr/>
          <a:lstStyle/>
          <a:p>
            <a:r>
              <a:rPr lang="en-IN" dirty="0" err="1"/>
              <a:t>ByBY</a:t>
            </a:r>
            <a:endParaRPr lang="en-IN" dirty="0"/>
          </a:p>
        </p:txBody>
      </p:sp>
      <p:pic>
        <p:nvPicPr>
          <p:cNvPr id="11" name="Picture 10">
            <a:extLst>
              <a:ext uri="{FF2B5EF4-FFF2-40B4-BE49-F238E27FC236}">
                <a16:creationId xmlns:a16="http://schemas.microsoft.com/office/drawing/2014/main" id="{C5121E9F-0C9E-4AE6-83D2-91E9A4351A04}"/>
              </a:ext>
            </a:extLst>
          </p:cNvPr>
          <p:cNvPicPr>
            <a:picLocks noChangeAspect="1"/>
          </p:cNvPicPr>
          <p:nvPr/>
        </p:nvPicPr>
        <p:blipFill rotWithShape="1">
          <a:blip r:embed="rId2"/>
          <a:srcRect l="18015" t="24445" r="17647" b="23529"/>
          <a:stretch/>
        </p:blipFill>
        <p:spPr>
          <a:xfrm>
            <a:off x="1873624" y="2303929"/>
            <a:ext cx="7844118" cy="3245224"/>
          </a:xfrm>
          <a:prstGeom prst="rect">
            <a:avLst/>
          </a:prstGeom>
        </p:spPr>
      </p:pic>
    </p:spTree>
    <p:extLst>
      <p:ext uri="{BB962C8B-B14F-4D97-AF65-F5344CB8AC3E}">
        <p14:creationId xmlns:p14="http://schemas.microsoft.com/office/powerpoint/2010/main" val="14996976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CF99AC-BFC7-40FB-9FF7-E725A4BDBE5A}"/>
              </a:ext>
            </a:extLst>
          </p:cNvPr>
          <p:cNvPicPr>
            <a:picLocks noChangeAspect="1"/>
          </p:cNvPicPr>
          <p:nvPr/>
        </p:nvPicPr>
        <p:blipFill rotWithShape="1">
          <a:blip r:embed="rId2"/>
          <a:srcRect l="17206" t="23268" r="20220" b="6798"/>
          <a:stretch/>
        </p:blipFill>
        <p:spPr>
          <a:xfrm>
            <a:off x="2097740" y="528918"/>
            <a:ext cx="7790331" cy="5862917"/>
          </a:xfrm>
          <a:prstGeom prst="rect">
            <a:avLst/>
          </a:prstGeom>
        </p:spPr>
      </p:pic>
    </p:spTree>
    <p:extLst>
      <p:ext uri="{BB962C8B-B14F-4D97-AF65-F5344CB8AC3E}">
        <p14:creationId xmlns:p14="http://schemas.microsoft.com/office/powerpoint/2010/main" val="1588384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E89390-6552-4654-A96C-7BD1456B7110}"/>
              </a:ext>
            </a:extLst>
          </p:cNvPr>
          <p:cNvPicPr>
            <a:picLocks noChangeAspect="1"/>
          </p:cNvPicPr>
          <p:nvPr/>
        </p:nvPicPr>
        <p:blipFill rotWithShape="1">
          <a:blip r:embed="rId2"/>
          <a:srcRect l="16764" t="22484" r="19927" b="6144"/>
          <a:stretch/>
        </p:blipFill>
        <p:spPr>
          <a:xfrm>
            <a:off x="2043953" y="905436"/>
            <a:ext cx="8077200" cy="5531224"/>
          </a:xfrm>
          <a:prstGeom prst="rect">
            <a:avLst/>
          </a:prstGeom>
        </p:spPr>
      </p:pic>
    </p:spTree>
    <p:extLst>
      <p:ext uri="{BB962C8B-B14F-4D97-AF65-F5344CB8AC3E}">
        <p14:creationId xmlns:p14="http://schemas.microsoft.com/office/powerpoint/2010/main" val="35434969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5E01461-42B0-4984-AB74-809B68D9F6B7}"/>
              </a:ext>
            </a:extLst>
          </p:cNvPr>
          <p:cNvPicPr>
            <a:picLocks noChangeAspect="1"/>
          </p:cNvPicPr>
          <p:nvPr/>
        </p:nvPicPr>
        <p:blipFill rotWithShape="1">
          <a:blip r:embed="rId2"/>
          <a:srcRect l="16985" t="22613" r="20735" b="6275"/>
          <a:stretch/>
        </p:blipFill>
        <p:spPr>
          <a:xfrm>
            <a:off x="2070846" y="977153"/>
            <a:ext cx="8014448" cy="5683623"/>
          </a:xfrm>
          <a:prstGeom prst="rect">
            <a:avLst/>
          </a:prstGeom>
        </p:spPr>
      </p:pic>
    </p:spTree>
    <p:extLst>
      <p:ext uri="{BB962C8B-B14F-4D97-AF65-F5344CB8AC3E}">
        <p14:creationId xmlns:p14="http://schemas.microsoft.com/office/powerpoint/2010/main" val="2475653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F7ACA8-BE07-4DF0-BD85-5959E37FDE19}"/>
              </a:ext>
            </a:extLst>
          </p:cNvPr>
          <p:cNvPicPr>
            <a:picLocks noChangeAspect="1"/>
          </p:cNvPicPr>
          <p:nvPr/>
        </p:nvPicPr>
        <p:blipFill rotWithShape="1">
          <a:blip r:embed="rId2"/>
          <a:srcRect l="16985" t="21830" r="20073" b="6928"/>
          <a:stretch/>
        </p:blipFill>
        <p:spPr>
          <a:xfrm>
            <a:off x="2070847" y="833718"/>
            <a:ext cx="8148918" cy="5549153"/>
          </a:xfrm>
          <a:prstGeom prst="rect">
            <a:avLst/>
          </a:prstGeom>
        </p:spPr>
      </p:pic>
    </p:spTree>
    <p:extLst>
      <p:ext uri="{BB962C8B-B14F-4D97-AF65-F5344CB8AC3E}">
        <p14:creationId xmlns:p14="http://schemas.microsoft.com/office/powerpoint/2010/main" val="558349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F453F84-EDC6-4F42-B2BB-3B7676866C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8741" y="2630782"/>
            <a:ext cx="4765040" cy="1364615"/>
          </a:xfrm>
          <a:prstGeom prst="rect">
            <a:avLst/>
          </a:prstGeom>
          <a:ln w="12700">
            <a:solidFill>
              <a:schemeClr val="tx1"/>
            </a:solidFill>
          </a:ln>
        </p:spPr>
      </p:pic>
      <p:pic>
        <p:nvPicPr>
          <p:cNvPr id="3" name="Picture 2">
            <a:extLst>
              <a:ext uri="{FF2B5EF4-FFF2-40B4-BE49-F238E27FC236}">
                <a16:creationId xmlns:a16="http://schemas.microsoft.com/office/drawing/2014/main" id="{02385A97-8106-462F-833F-2B29C9B5BB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5503" y="4214657"/>
            <a:ext cx="5723505" cy="1652576"/>
          </a:xfrm>
          <a:prstGeom prst="rect">
            <a:avLst/>
          </a:prstGeom>
          <a:ln w="12700">
            <a:solidFill>
              <a:schemeClr val="tx1"/>
            </a:solidFill>
          </a:ln>
        </p:spPr>
      </p:pic>
      <p:pic>
        <p:nvPicPr>
          <p:cNvPr id="4" name="Picture 3">
            <a:extLst>
              <a:ext uri="{FF2B5EF4-FFF2-40B4-BE49-F238E27FC236}">
                <a16:creationId xmlns:a16="http://schemas.microsoft.com/office/drawing/2014/main" id="{C810831D-2492-4628-AE73-9A42DD2B4B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86410" y="1046907"/>
            <a:ext cx="6329703" cy="1364615"/>
          </a:xfrm>
          <a:prstGeom prst="rect">
            <a:avLst/>
          </a:prstGeom>
          <a:ln w="12700">
            <a:solidFill>
              <a:schemeClr val="tx1"/>
            </a:solidFill>
          </a:ln>
        </p:spPr>
      </p:pic>
      <p:sp>
        <p:nvSpPr>
          <p:cNvPr id="5" name="TextBox 4">
            <a:extLst>
              <a:ext uri="{FF2B5EF4-FFF2-40B4-BE49-F238E27FC236}">
                <a16:creationId xmlns:a16="http://schemas.microsoft.com/office/drawing/2014/main" id="{52E7D5E9-1B80-47DE-8DA0-0ED1291B839B}"/>
              </a:ext>
            </a:extLst>
          </p:cNvPr>
          <p:cNvSpPr txBox="1"/>
          <p:nvPr/>
        </p:nvSpPr>
        <p:spPr>
          <a:xfrm>
            <a:off x="1378036" y="1359882"/>
            <a:ext cx="2781837" cy="369332"/>
          </a:xfrm>
          <a:prstGeom prst="rect">
            <a:avLst/>
          </a:prstGeom>
          <a:noFill/>
        </p:spPr>
        <p:txBody>
          <a:bodyPr wrap="square" rtlCol="0">
            <a:spAutoFit/>
          </a:bodyPr>
          <a:lstStyle/>
          <a:p>
            <a:r>
              <a:rPr lang="en-US" dirty="0"/>
              <a:t>Web Scraping Library used</a:t>
            </a:r>
            <a:endParaRPr lang="en-IN" dirty="0"/>
          </a:p>
        </p:txBody>
      </p:sp>
      <p:sp>
        <p:nvSpPr>
          <p:cNvPr id="6" name="TextBox 5">
            <a:extLst>
              <a:ext uri="{FF2B5EF4-FFF2-40B4-BE49-F238E27FC236}">
                <a16:creationId xmlns:a16="http://schemas.microsoft.com/office/drawing/2014/main" id="{2F63DAEF-D008-44F9-9ACA-3E854A6BC371}"/>
              </a:ext>
            </a:extLst>
          </p:cNvPr>
          <p:cNvSpPr txBox="1"/>
          <p:nvPr/>
        </p:nvSpPr>
        <p:spPr>
          <a:xfrm>
            <a:off x="1378038" y="3059668"/>
            <a:ext cx="2781837" cy="369332"/>
          </a:xfrm>
          <a:prstGeom prst="rect">
            <a:avLst/>
          </a:prstGeom>
          <a:noFill/>
        </p:spPr>
        <p:txBody>
          <a:bodyPr wrap="square" rtlCol="0">
            <a:spAutoFit/>
          </a:bodyPr>
          <a:lstStyle/>
          <a:p>
            <a:r>
              <a:rPr lang="en-US" dirty="0"/>
              <a:t>Text Mining Library used</a:t>
            </a:r>
            <a:endParaRPr lang="en-IN" dirty="0"/>
          </a:p>
        </p:txBody>
      </p:sp>
      <p:sp>
        <p:nvSpPr>
          <p:cNvPr id="7" name="TextBox 6">
            <a:extLst>
              <a:ext uri="{FF2B5EF4-FFF2-40B4-BE49-F238E27FC236}">
                <a16:creationId xmlns:a16="http://schemas.microsoft.com/office/drawing/2014/main" id="{81A82483-21C2-4528-B90B-B0177A53DB52}"/>
              </a:ext>
            </a:extLst>
          </p:cNvPr>
          <p:cNvSpPr txBox="1"/>
          <p:nvPr/>
        </p:nvSpPr>
        <p:spPr>
          <a:xfrm>
            <a:off x="1378037" y="4810113"/>
            <a:ext cx="2781837" cy="646331"/>
          </a:xfrm>
          <a:prstGeom prst="rect">
            <a:avLst/>
          </a:prstGeom>
          <a:noFill/>
        </p:spPr>
        <p:txBody>
          <a:bodyPr wrap="square" rtlCol="0">
            <a:spAutoFit/>
          </a:bodyPr>
          <a:lstStyle/>
          <a:p>
            <a:r>
              <a:rPr lang="en-US" dirty="0"/>
              <a:t>Machine Learning model building Library used</a:t>
            </a:r>
            <a:endParaRPr lang="en-IN" dirty="0"/>
          </a:p>
        </p:txBody>
      </p:sp>
    </p:spTree>
    <p:extLst>
      <p:ext uri="{BB962C8B-B14F-4D97-AF65-F5344CB8AC3E}">
        <p14:creationId xmlns:p14="http://schemas.microsoft.com/office/powerpoint/2010/main" val="20717860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6E5ED-E1CF-45CF-A4DD-C013C41073FB}"/>
              </a:ext>
            </a:extLst>
          </p:cNvPr>
          <p:cNvSpPr>
            <a:spLocks noGrp="1"/>
          </p:cNvSpPr>
          <p:nvPr>
            <p:ph type="title"/>
          </p:nvPr>
        </p:nvSpPr>
        <p:spPr/>
        <p:txBody>
          <a:bodyPr/>
          <a:lstStyle/>
          <a:p>
            <a:r>
              <a:rPr lang="en-US" dirty="0"/>
              <a:t> Model Building</a:t>
            </a:r>
            <a:endParaRPr lang="en-IN" dirty="0"/>
          </a:p>
        </p:txBody>
      </p:sp>
      <p:sp>
        <p:nvSpPr>
          <p:cNvPr id="3" name="Content Placeholder 2">
            <a:extLst>
              <a:ext uri="{FF2B5EF4-FFF2-40B4-BE49-F238E27FC236}">
                <a16:creationId xmlns:a16="http://schemas.microsoft.com/office/drawing/2014/main" id="{9C42F6FD-E7BA-4F2D-8809-05A9319CFE45}"/>
              </a:ext>
            </a:extLst>
          </p:cNvPr>
          <p:cNvSpPr>
            <a:spLocks noGrp="1"/>
          </p:cNvSpPr>
          <p:nvPr>
            <p:ph idx="1"/>
          </p:nvPr>
        </p:nvSpPr>
        <p:spPr>
          <a:xfrm>
            <a:off x="1295401" y="2583827"/>
            <a:ext cx="9601196" cy="3318936"/>
          </a:xfrm>
        </p:spPr>
        <p:txBody>
          <a:bodyPr>
            <a:normAutofit fontScale="77500" lnSpcReduction="20000"/>
          </a:bodyPr>
          <a:lstStyle/>
          <a:p>
            <a:pPr marL="0" indent="0" algn="just">
              <a:lnSpc>
                <a:spcPct val="107000"/>
              </a:lnSpc>
              <a:spcAft>
                <a:spcPts val="800"/>
              </a:spcAft>
              <a:buNone/>
            </a:pPr>
            <a:r>
              <a:rPr lang="en-IN" b="1" dirty="0">
                <a:solidFill>
                  <a:schemeClr val="tx1"/>
                </a:solidFill>
                <a:effectLst/>
                <a:ea typeface="Bahnschrift SemiLight" panose="020B0502040204020203" pitchFamily="34" charset="0"/>
                <a:cs typeface="Mangal" panose="02040503050203030202" pitchFamily="18" charset="0"/>
              </a:rPr>
              <a:t>The different classification algorithm used in this project to build ML model are as below:</a:t>
            </a:r>
            <a:endParaRPr lang="en-IN" dirty="0">
              <a:solidFill>
                <a:schemeClr val="tx1"/>
              </a:solidFill>
              <a:effectLst/>
              <a:ea typeface="Bahnschrift SemiLight" panose="020B0502040204020203" pitchFamily="34" charset="0"/>
              <a:cs typeface="Mangal" panose="02040503050203030202" pitchFamily="18" charset="0"/>
            </a:endParaRPr>
          </a:p>
          <a:p>
            <a:pPr lvl="0" algn="just">
              <a:lnSpc>
                <a:spcPct val="106000"/>
              </a:lnSpc>
              <a:buFont typeface="Wingdings" panose="05000000000000000000" pitchFamily="2" charset="2"/>
              <a:buChar char="v"/>
            </a:pPr>
            <a:r>
              <a:rPr lang="en-IN" dirty="0">
                <a:solidFill>
                  <a:schemeClr val="tx1"/>
                </a:solidFill>
                <a:effectLst/>
                <a:ea typeface="Bahnschrift SemiLight" panose="020B0502040204020203" pitchFamily="34" charset="0"/>
                <a:cs typeface="Mangal" panose="02040503050203030202" pitchFamily="18" charset="0"/>
              </a:rPr>
              <a:t>Random Forest classifier           </a:t>
            </a:r>
          </a:p>
          <a:p>
            <a:pPr lvl="0" algn="just">
              <a:lnSpc>
                <a:spcPct val="106000"/>
              </a:lnSpc>
              <a:buFont typeface="Wingdings" panose="05000000000000000000" pitchFamily="2" charset="2"/>
              <a:buChar char="v"/>
            </a:pPr>
            <a:r>
              <a:rPr lang="en-IN" dirty="0">
                <a:solidFill>
                  <a:schemeClr val="tx1"/>
                </a:solidFill>
                <a:effectLst/>
                <a:ea typeface="Bahnschrift SemiLight" panose="020B0502040204020203" pitchFamily="34" charset="0"/>
                <a:cs typeface="Mangal" panose="02040503050203030202" pitchFamily="18" charset="0"/>
              </a:rPr>
              <a:t>KNeighbors classifier</a:t>
            </a:r>
          </a:p>
          <a:p>
            <a:pPr lvl="0" algn="just">
              <a:lnSpc>
                <a:spcPct val="106000"/>
              </a:lnSpc>
              <a:buFont typeface="Wingdings" panose="05000000000000000000" pitchFamily="2" charset="2"/>
              <a:buChar char="v"/>
            </a:pPr>
            <a:r>
              <a:rPr lang="en-IN" dirty="0" err="1">
                <a:solidFill>
                  <a:schemeClr val="tx1"/>
                </a:solidFill>
                <a:effectLst/>
                <a:ea typeface="Bahnschrift SemiLight" panose="020B0502040204020203" pitchFamily="34" charset="0"/>
                <a:cs typeface="Mangal" panose="02040503050203030202" pitchFamily="18" charset="0"/>
              </a:rPr>
              <a:t>MultinomialNB</a:t>
            </a:r>
            <a:r>
              <a:rPr lang="en-IN" dirty="0">
                <a:solidFill>
                  <a:schemeClr val="tx1"/>
                </a:solidFill>
                <a:effectLst/>
                <a:ea typeface="Bahnschrift SemiLight" panose="020B0502040204020203" pitchFamily="34" charset="0"/>
                <a:cs typeface="Mangal" panose="02040503050203030202" pitchFamily="18" charset="0"/>
              </a:rPr>
              <a:t> classifier</a:t>
            </a:r>
          </a:p>
          <a:p>
            <a:pPr marL="342900" lvl="0" indent="-342900" algn="just">
              <a:lnSpc>
                <a:spcPct val="106000"/>
              </a:lnSpc>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Decision Tree classifier</a:t>
            </a:r>
          </a:p>
          <a:p>
            <a:pPr marL="342900" lvl="0" indent="-342900" algn="just">
              <a:lnSpc>
                <a:spcPct val="106000"/>
              </a:lnSpc>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Logistics Regression</a:t>
            </a:r>
          </a:p>
          <a:p>
            <a:pPr marL="342900" lvl="0" indent="-342900" algn="just">
              <a:lnSpc>
                <a:spcPct val="106000"/>
              </a:lnSpc>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AdaBoost Classifier</a:t>
            </a:r>
          </a:p>
          <a:p>
            <a:pPr marL="342900" lvl="0" indent="-342900" algn="just">
              <a:lnSpc>
                <a:spcPct val="106000"/>
              </a:lnSpc>
              <a:spcAft>
                <a:spcPts val="800"/>
              </a:spcAft>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Gradient Boosting Classifier</a:t>
            </a:r>
          </a:p>
          <a:p>
            <a:pPr marL="0" lvl="0" indent="0" algn="just">
              <a:lnSpc>
                <a:spcPct val="106000"/>
              </a:lnSpc>
              <a:spcAft>
                <a:spcPts val="800"/>
              </a:spcAft>
              <a:buNone/>
            </a:pPr>
            <a:endParaRPr lang="en-IN" dirty="0">
              <a:solidFill>
                <a:schemeClr val="tx1"/>
              </a:solidFill>
              <a:effectLst/>
              <a:ea typeface="Bahnschrift SemiLight" panose="020B0502040204020203" pitchFamily="34" charset="0"/>
              <a:cs typeface="Mangal" panose="02040503050203030202" pitchFamily="18" charset="0"/>
            </a:endParaRPr>
          </a:p>
        </p:txBody>
      </p:sp>
    </p:spTree>
    <p:extLst>
      <p:ext uri="{BB962C8B-B14F-4D97-AF65-F5344CB8AC3E}">
        <p14:creationId xmlns:p14="http://schemas.microsoft.com/office/powerpoint/2010/main" val="10244890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980234-2213-4E83-AC78-690DE41A0FA9}"/>
              </a:ext>
            </a:extLst>
          </p:cNvPr>
          <p:cNvSpPr>
            <a:spLocks noGrp="1"/>
          </p:cNvSpPr>
          <p:nvPr>
            <p:ph idx="1"/>
          </p:nvPr>
        </p:nvSpPr>
        <p:spPr/>
        <p:txBody>
          <a:bodyPr/>
          <a:lstStyle/>
          <a:p>
            <a:r>
              <a:rPr lang="en-US" dirty="0"/>
              <a:t>Random Forest Classifier gives maximum accuracy score.</a:t>
            </a:r>
          </a:p>
          <a:p>
            <a:r>
              <a:rPr lang="en-US" dirty="0"/>
              <a:t>Hyper parameter Tuning is perform over this best model.</a:t>
            </a:r>
          </a:p>
          <a:p>
            <a:endParaRPr lang="en-IN" dirty="0"/>
          </a:p>
        </p:txBody>
      </p:sp>
      <p:sp>
        <p:nvSpPr>
          <p:cNvPr id="4" name="Title 1">
            <a:extLst>
              <a:ext uri="{FF2B5EF4-FFF2-40B4-BE49-F238E27FC236}">
                <a16:creationId xmlns:a16="http://schemas.microsoft.com/office/drawing/2014/main" id="{E6C0DEC0-5703-4470-8ACA-9E30B516F09B}"/>
              </a:ext>
            </a:extLst>
          </p:cNvPr>
          <p:cNvSpPr txBox="1">
            <a:spLocks/>
          </p:cNvSpPr>
          <p:nvPr/>
        </p:nvSpPr>
        <p:spPr>
          <a:xfrm>
            <a:off x="1295401" y="1107702"/>
            <a:ext cx="9601196" cy="1303867"/>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Machine Learning Evaluation Matrix</a:t>
            </a:r>
            <a:endParaRPr lang="en-IN" dirty="0"/>
          </a:p>
        </p:txBody>
      </p:sp>
      <p:pic>
        <p:nvPicPr>
          <p:cNvPr id="6" name="Picture 5">
            <a:extLst>
              <a:ext uri="{FF2B5EF4-FFF2-40B4-BE49-F238E27FC236}">
                <a16:creationId xmlns:a16="http://schemas.microsoft.com/office/drawing/2014/main" id="{15897C66-0F94-4068-B3D1-9DB131EF794F}"/>
              </a:ext>
            </a:extLst>
          </p:cNvPr>
          <p:cNvPicPr>
            <a:picLocks noChangeAspect="1"/>
          </p:cNvPicPr>
          <p:nvPr/>
        </p:nvPicPr>
        <p:blipFill>
          <a:blip r:embed="rId2"/>
          <a:stretch>
            <a:fillRect/>
          </a:stretch>
        </p:blipFill>
        <p:spPr>
          <a:xfrm>
            <a:off x="2024142" y="3819167"/>
            <a:ext cx="8143715" cy="1074805"/>
          </a:xfrm>
          <a:prstGeom prst="rect">
            <a:avLst/>
          </a:prstGeom>
          <a:ln w="12700">
            <a:solidFill>
              <a:schemeClr val="tx1"/>
            </a:solidFill>
          </a:ln>
        </p:spPr>
      </p:pic>
      <p:pic>
        <p:nvPicPr>
          <p:cNvPr id="5" name="Picture 4">
            <a:extLst>
              <a:ext uri="{FF2B5EF4-FFF2-40B4-BE49-F238E27FC236}">
                <a16:creationId xmlns:a16="http://schemas.microsoft.com/office/drawing/2014/main" id="{1D301269-1A3D-4725-B1EA-10AEE010D353}"/>
              </a:ext>
            </a:extLst>
          </p:cNvPr>
          <p:cNvPicPr>
            <a:picLocks noChangeAspect="1"/>
          </p:cNvPicPr>
          <p:nvPr/>
        </p:nvPicPr>
        <p:blipFill rotWithShape="1">
          <a:blip r:embed="rId3"/>
          <a:srcRect l="15295" t="83848" r="11691" b="10233"/>
          <a:stretch/>
        </p:blipFill>
        <p:spPr>
          <a:xfrm>
            <a:off x="1864658" y="3532095"/>
            <a:ext cx="8303199" cy="1361877"/>
          </a:xfrm>
          <a:prstGeom prst="rect">
            <a:avLst/>
          </a:prstGeom>
        </p:spPr>
      </p:pic>
    </p:spTree>
    <p:extLst>
      <p:ext uri="{BB962C8B-B14F-4D97-AF65-F5344CB8AC3E}">
        <p14:creationId xmlns:p14="http://schemas.microsoft.com/office/powerpoint/2010/main" val="16897671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E2243-A2A9-4D9B-B8AD-D4642BE804CE}"/>
              </a:ext>
            </a:extLst>
          </p:cNvPr>
          <p:cNvSpPr>
            <a:spLocks noGrp="1"/>
          </p:cNvSpPr>
          <p:nvPr>
            <p:ph type="title"/>
          </p:nvPr>
        </p:nvSpPr>
        <p:spPr/>
        <p:txBody>
          <a:bodyPr/>
          <a:lstStyle/>
          <a:p>
            <a:r>
              <a:rPr lang="en-US" dirty="0"/>
              <a:t>Final ML Model</a:t>
            </a:r>
            <a:endParaRPr lang="en-IN" dirty="0"/>
          </a:p>
        </p:txBody>
      </p:sp>
      <p:pic>
        <p:nvPicPr>
          <p:cNvPr id="4" name="Content Placeholder 3">
            <a:extLst>
              <a:ext uri="{FF2B5EF4-FFF2-40B4-BE49-F238E27FC236}">
                <a16:creationId xmlns:a16="http://schemas.microsoft.com/office/drawing/2014/main" id="{7E8FB27C-CC01-44E3-8A82-801F32C76D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8433" y="2545114"/>
            <a:ext cx="4397060" cy="3562272"/>
          </a:xfrm>
          <a:prstGeom prst="rect">
            <a:avLst/>
          </a:prstGeom>
          <a:ln w="12700">
            <a:solidFill>
              <a:schemeClr val="tx1"/>
            </a:solidFill>
          </a:ln>
        </p:spPr>
      </p:pic>
      <p:sp>
        <p:nvSpPr>
          <p:cNvPr id="5" name="TextBox 4">
            <a:extLst>
              <a:ext uri="{FF2B5EF4-FFF2-40B4-BE49-F238E27FC236}">
                <a16:creationId xmlns:a16="http://schemas.microsoft.com/office/drawing/2014/main" id="{35C9742C-7469-45F0-89FF-4D56FE804532}"/>
              </a:ext>
            </a:extLst>
          </p:cNvPr>
          <p:cNvSpPr txBox="1"/>
          <p:nvPr/>
        </p:nvSpPr>
        <p:spPr>
          <a:xfrm>
            <a:off x="6272012" y="2545114"/>
            <a:ext cx="4693272" cy="3416320"/>
          </a:xfrm>
          <a:prstGeom prst="rect">
            <a:avLst/>
          </a:prstGeom>
          <a:noFill/>
        </p:spPr>
        <p:txBody>
          <a:bodyPr wrap="square" rtlCol="0">
            <a:spAutoFit/>
          </a:bodyPr>
          <a:lstStyle/>
          <a:p>
            <a:r>
              <a:rPr lang="en-IN" sz="2400" b="1" dirty="0">
                <a:ea typeface="Bahnschrift SemiLight" panose="020B0502040204020203" pitchFamily="34" charset="0"/>
                <a:cs typeface="Mangal" panose="02040503050203030202" pitchFamily="18" charset="0"/>
              </a:rPr>
              <a:t>3</a:t>
            </a:r>
            <a:r>
              <a:rPr lang="en-IN" sz="2400" b="1" dirty="0">
                <a:effectLst/>
                <a:ea typeface="Bahnschrift SemiLight" panose="020B0502040204020203" pitchFamily="34" charset="0"/>
                <a:cs typeface="Mangal" panose="02040503050203030202" pitchFamily="18" charset="0"/>
              </a:rPr>
              <a:t>-fold Cross validation performed over all model. We can see that Random Forest Classifier gives us good Accuracy and maximum f1 score along with best Cross-validation score. Hyperparameter tuning is applied over Random Forest model and used it as final model.</a:t>
            </a:r>
            <a:endParaRPr lang="en-IN" sz="2400" dirty="0"/>
          </a:p>
        </p:txBody>
      </p:sp>
      <p:pic>
        <p:nvPicPr>
          <p:cNvPr id="6" name="Picture 5">
            <a:extLst>
              <a:ext uri="{FF2B5EF4-FFF2-40B4-BE49-F238E27FC236}">
                <a16:creationId xmlns:a16="http://schemas.microsoft.com/office/drawing/2014/main" id="{F51C7539-FD3B-484C-BE0E-91E84A317FBE}"/>
              </a:ext>
            </a:extLst>
          </p:cNvPr>
          <p:cNvPicPr>
            <a:picLocks noChangeAspect="1"/>
          </p:cNvPicPr>
          <p:nvPr/>
        </p:nvPicPr>
        <p:blipFill rotWithShape="1">
          <a:blip r:embed="rId3"/>
          <a:srcRect l="15367" t="37112" r="22427" b="13073"/>
          <a:stretch/>
        </p:blipFill>
        <p:spPr>
          <a:xfrm>
            <a:off x="1398434" y="2545113"/>
            <a:ext cx="4397060" cy="3562271"/>
          </a:xfrm>
          <a:prstGeom prst="rect">
            <a:avLst/>
          </a:prstGeom>
        </p:spPr>
      </p:pic>
    </p:spTree>
    <p:extLst>
      <p:ext uri="{BB962C8B-B14F-4D97-AF65-F5344CB8AC3E}">
        <p14:creationId xmlns:p14="http://schemas.microsoft.com/office/powerpoint/2010/main" val="3190903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16E1C-34F5-4CC9-AF27-74C17232D2E6}"/>
              </a:ext>
            </a:extLst>
          </p:cNvPr>
          <p:cNvSpPr>
            <a:spLocks noGrp="1"/>
          </p:cNvSpPr>
          <p:nvPr>
            <p:ph type="title"/>
          </p:nvPr>
        </p:nvSpPr>
        <p:spPr/>
        <p:txBody>
          <a:bodyPr>
            <a:normAutofit fontScale="90000"/>
          </a:bodyPr>
          <a:lstStyle/>
          <a:p>
            <a:r>
              <a:rPr lang="en-IN" dirty="0"/>
              <a:t>Machine Learning Evaluation Matrix Sorted</a:t>
            </a:r>
            <a:br>
              <a:rPr lang="en-IN" dirty="0"/>
            </a:br>
            <a:r>
              <a:rPr lang="en-IN" dirty="0"/>
              <a:t>by f1 score</a:t>
            </a:r>
          </a:p>
        </p:txBody>
      </p:sp>
      <p:pic>
        <p:nvPicPr>
          <p:cNvPr id="5" name="Content Placeholder 4">
            <a:extLst>
              <a:ext uri="{FF2B5EF4-FFF2-40B4-BE49-F238E27FC236}">
                <a16:creationId xmlns:a16="http://schemas.microsoft.com/office/drawing/2014/main" id="{24B53008-57E4-468B-A98D-8669F2115D80}"/>
              </a:ext>
            </a:extLst>
          </p:cNvPr>
          <p:cNvPicPr>
            <a:picLocks noGrp="1" noChangeAspect="1"/>
          </p:cNvPicPr>
          <p:nvPr>
            <p:ph idx="1"/>
          </p:nvPr>
        </p:nvPicPr>
        <p:blipFill rotWithShape="1">
          <a:blip r:embed="rId2"/>
          <a:srcRect l="16563" t="23972" r="51368" b="48739"/>
          <a:stretch/>
        </p:blipFill>
        <p:spPr>
          <a:xfrm>
            <a:off x="2662518" y="2617694"/>
            <a:ext cx="5844988" cy="3258174"/>
          </a:xfrm>
        </p:spPr>
      </p:pic>
    </p:spTree>
    <p:extLst>
      <p:ext uri="{BB962C8B-B14F-4D97-AF65-F5344CB8AC3E}">
        <p14:creationId xmlns:p14="http://schemas.microsoft.com/office/powerpoint/2010/main" val="12492777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D7E76-9F94-4F9B-9B41-B5E4F24DFB3D}"/>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6DA833F6-B7EA-4A55-A10B-4E8C48B014F1}"/>
              </a:ext>
            </a:extLst>
          </p:cNvPr>
          <p:cNvSpPr>
            <a:spLocks noGrp="1"/>
          </p:cNvSpPr>
          <p:nvPr>
            <p:ph idx="1"/>
          </p:nvPr>
        </p:nvSpPr>
        <p:spPr/>
        <p:txBody>
          <a:bodyPr/>
          <a:lstStyle/>
          <a:p>
            <a:pPr marL="0" indent="0">
              <a:buNone/>
            </a:pPr>
            <a:r>
              <a:rPr lang="en-US" dirty="0"/>
              <a:t>Online reviews are an effective word of mouth marketing strategy in the digital age, providing outside perspectives on products and services. While positive reviews can drive revenue and build a trustworthy reputation, negative reviews or the absence of reviews can do the opposite. Understanding the importance of reviews as well as how to leverage them to boost your business can be a critical way to get ahead in the competitive ecommerce marketplace, positioning yourself miles ahead of the competition.</a:t>
            </a:r>
          </a:p>
          <a:p>
            <a:endParaRPr lang="en-IN" dirty="0"/>
          </a:p>
        </p:txBody>
      </p:sp>
    </p:spTree>
    <p:extLst>
      <p:ext uri="{BB962C8B-B14F-4D97-AF65-F5344CB8AC3E}">
        <p14:creationId xmlns:p14="http://schemas.microsoft.com/office/powerpoint/2010/main" val="3942257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58694" y="611668"/>
            <a:ext cx="6666807"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IN" sz="4400" b="1" i="1" dirty="0">
                <a:latin typeface="+mj-lt"/>
                <a:cs typeface="Arial" panose="020B0604020202020204" pitchFamily="34" charset="0"/>
              </a:rPr>
              <a:t>INTRODUCTION</a:t>
            </a:r>
            <a:r>
              <a:rPr lang="en-US" sz="4400" b="1" i="1" dirty="0">
                <a:latin typeface="Arial" panose="020B0604020202020204" pitchFamily="34" charset="0"/>
                <a:cs typeface="Arial" panose="020B0604020202020204" pitchFamily="34" charset="0"/>
              </a:rPr>
              <a:t> </a:t>
            </a:r>
          </a:p>
        </p:txBody>
      </p:sp>
      <p:sp>
        <p:nvSpPr>
          <p:cNvPr id="4" name="TextBox 3"/>
          <p:cNvSpPr txBox="1"/>
          <p:nvPr/>
        </p:nvSpPr>
        <p:spPr>
          <a:xfrm>
            <a:off x="698648" y="1500272"/>
            <a:ext cx="10557488" cy="4154984"/>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457200" indent="-457200" algn="just">
              <a:buFont typeface="Wingdings" panose="05000000000000000000" pitchFamily="2" charset="2"/>
              <a:buChar char="Ø"/>
            </a:pPr>
            <a:r>
              <a:rPr lang="en-IN" sz="2400" dirty="0">
                <a:effectLst/>
                <a:ea typeface="Bahnschrift SemiLight" panose="020B0502040204020203" pitchFamily="34" charset="0"/>
                <a:cs typeface="Mangal" panose="02040503050203030202" pitchFamily="18" charset="0"/>
              </a:rPr>
              <a:t>Research has shown that consumer online product ratings reflect both the customers' experience with the product and the influence of others' ratings.</a:t>
            </a:r>
            <a:endParaRPr lang="en-US" sz="3600" dirty="0">
              <a:effectLst/>
              <a:ea typeface="+mn-lt"/>
              <a:cs typeface="Arial" panose="020B0604020202020204" pitchFamily="34" charset="0"/>
            </a:endParaRPr>
          </a:p>
          <a:p>
            <a:pPr marL="457200" indent="-457200" algn="just">
              <a:buFont typeface="Wingdings" panose="05000000000000000000" pitchFamily="2" charset="2"/>
              <a:buChar char="Ø"/>
            </a:pPr>
            <a:r>
              <a:rPr lang="en-IN" sz="2400" dirty="0">
                <a:effectLst/>
                <a:ea typeface="Bahnschrift SemiLight" panose="020B0502040204020203" pitchFamily="34" charset="0"/>
                <a:cs typeface="Mangal" panose="02040503050203030202" pitchFamily="18" charset="0"/>
              </a:rPr>
              <a:t>The opinion information is very useful for users and customers. Businesses can also use the opinion information to design better strategies for production and marketing. </a:t>
            </a:r>
          </a:p>
          <a:p>
            <a:pPr marL="457200" indent="-457200" algn="just">
              <a:buFont typeface="Wingdings" panose="05000000000000000000" pitchFamily="2" charset="2"/>
              <a:buChar char="Ø"/>
            </a:pPr>
            <a:r>
              <a:rPr lang="en-IN" sz="2400" dirty="0">
                <a:effectLst/>
                <a:ea typeface="Bahnschrift SemiLight" panose="020B0502040204020203" pitchFamily="34" charset="0"/>
                <a:cs typeface="Mangal" panose="02040503050203030202" pitchFamily="18" charset="0"/>
              </a:rPr>
              <a:t>A recent survey (Hinckley, 2015) revealed that 67.7% of consumers are effectively influenced by online reviews when making their purchase decisions.</a:t>
            </a:r>
          </a:p>
          <a:p>
            <a:pPr marL="457200" indent="-457200" algn="just">
              <a:buFont typeface="Wingdings" panose="05000000000000000000" pitchFamily="2" charset="2"/>
              <a:buChar char="Ø"/>
            </a:pPr>
            <a:r>
              <a:rPr lang="en-IN" sz="2400" dirty="0">
                <a:effectLst/>
                <a:ea typeface="Bahnschrift SemiLight" panose="020B0502040204020203" pitchFamily="34" charset="0"/>
                <a:cs typeface="Mangal" panose="02040503050203030202" pitchFamily="18" charset="0"/>
              </a:rPr>
              <a:t>More precisely, 54.7% recognized that these reviews were either fairly, very or absolutely important in their purchase decision making. </a:t>
            </a:r>
            <a:endParaRPr lang="en-IN" sz="2400" dirty="0">
              <a:ea typeface="Bahnschrift SemiLight" panose="020B0502040204020203" pitchFamily="34" charset="0"/>
              <a:cs typeface="Mangal" panose="02040503050203030202" pitchFamily="18" charset="0"/>
            </a:endParaRPr>
          </a:p>
          <a:p>
            <a:pPr marL="457200" indent="-457200" algn="just">
              <a:buFont typeface="Wingdings" panose="05000000000000000000" pitchFamily="2" charset="2"/>
              <a:buChar char="Ø"/>
            </a:pPr>
            <a:r>
              <a:rPr lang="en-IN" sz="2400" dirty="0">
                <a:ea typeface="Bahnschrift SemiLight" panose="020B0502040204020203" pitchFamily="34" charset="0"/>
                <a:cs typeface="Mangal" panose="02040503050203030202" pitchFamily="18" charset="0"/>
              </a:rPr>
              <a:t>S</a:t>
            </a:r>
            <a:r>
              <a:rPr lang="en-IN" sz="2400" dirty="0">
                <a:effectLst/>
                <a:ea typeface="Bahnschrift SemiLight" panose="020B0502040204020203" pitchFamily="34" charset="0"/>
                <a:cs typeface="Mangal" panose="02040503050203030202" pitchFamily="18" charset="0"/>
              </a:rPr>
              <a:t>earching and comparing text reviews can be frustrating for users as they feel submerged with information. </a:t>
            </a:r>
            <a:endParaRPr lang="en-US" sz="3600" dirty="0">
              <a:ea typeface="+mn-lt"/>
              <a:cs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177B20-CD6F-4EB0-9D06-B444F54B9F3A}"/>
              </a:ext>
            </a:extLst>
          </p:cNvPr>
          <p:cNvPicPr>
            <a:picLocks noChangeAspect="1"/>
          </p:cNvPicPr>
          <p:nvPr/>
        </p:nvPicPr>
        <p:blipFill rotWithShape="1">
          <a:blip r:embed="rId2"/>
          <a:srcRect l="20736" t="17516" r="21912" b="12942"/>
          <a:stretch/>
        </p:blipFill>
        <p:spPr>
          <a:xfrm>
            <a:off x="2528046" y="1201271"/>
            <a:ext cx="6992471" cy="4769224"/>
          </a:xfrm>
          <a:prstGeom prst="rect">
            <a:avLst/>
          </a:prstGeom>
        </p:spPr>
      </p:pic>
    </p:spTree>
    <p:extLst>
      <p:ext uri="{BB962C8B-B14F-4D97-AF65-F5344CB8AC3E}">
        <p14:creationId xmlns:p14="http://schemas.microsoft.com/office/powerpoint/2010/main" val="7447426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08824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52415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0716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3C455-0824-43C5-A4BA-6B7E73EA0D01}"/>
              </a:ext>
            </a:extLst>
          </p:cNvPr>
          <p:cNvSpPr txBox="1"/>
          <p:nvPr/>
        </p:nvSpPr>
        <p:spPr>
          <a:xfrm>
            <a:off x="2458694" y="611668"/>
            <a:ext cx="6666807"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IN" sz="4400" b="1" i="1" dirty="0">
                <a:latin typeface="+mj-lt"/>
                <a:cs typeface="Arial" panose="020B0604020202020204" pitchFamily="34" charset="0"/>
              </a:rPr>
              <a:t>INTRODUCTION</a:t>
            </a:r>
            <a:r>
              <a:rPr lang="en-US" sz="4400" b="1" i="1" dirty="0">
                <a:latin typeface="Arial" panose="020B0604020202020204" pitchFamily="34" charset="0"/>
                <a:cs typeface="Arial" panose="020B0604020202020204" pitchFamily="34" charset="0"/>
              </a:rPr>
              <a:t> </a:t>
            </a:r>
          </a:p>
        </p:txBody>
      </p:sp>
      <p:sp>
        <p:nvSpPr>
          <p:cNvPr id="4" name="TextBox 3">
            <a:extLst>
              <a:ext uri="{FF2B5EF4-FFF2-40B4-BE49-F238E27FC236}">
                <a16:creationId xmlns:a16="http://schemas.microsoft.com/office/drawing/2014/main" id="{32AA6CAF-5746-4552-B4E9-C35F2BD97E9E}"/>
              </a:ext>
            </a:extLst>
          </p:cNvPr>
          <p:cNvSpPr txBox="1"/>
          <p:nvPr/>
        </p:nvSpPr>
        <p:spPr>
          <a:xfrm>
            <a:off x="746422" y="1513151"/>
            <a:ext cx="10699155" cy="449353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457200" indent="-457200" algn="just">
              <a:buFont typeface="Wingdings" panose="05000000000000000000" pitchFamily="2" charset="2"/>
              <a:buChar char="Ø"/>
            </a:pPr>
            <a:r>
              <a:rPr lang="en-IN" sz="2600" dirty="0">
                <a:effectLst/>
                <a:ea typeface="Bahnschrift SemiLight" panose="020B0502040204020203" pitchFamily="34" charset="0"/>
                <a:cs typeface="Mangal" panose="02040503050203030202" pitchFamily="18" charset="0"/>
              </a:rPr>
              <a:t>The star-rating, i.e., stars from 1 to 5 on online platform, rather than its text content gives a quick overview of the product quality. </a:t>
            </a:r>
          </a:p>
          <a:p>
            <a:pPr marL="457200" indent="-457200" algn="just">
              <a:buFont typeface="Wingdings" panose="05000000000000000000" pitchFamily="2" charset="2"/>
              <a:buChar char="Ø"/>
            </a:pPr>
            <a:r>
              <a:rPr lang="en-IN" sz="2600" dirty="0">
                <a:ea typeface="Bahnschrift SemiLight" panose="020B0502040204020203" pitchFamily="34" charset="0"/>
                <a:cs typeface="Mangal" panose="02040503050203030202" pitchFamily="18" charset="0"/>
              </a:rPr>
              <a:t>T</a:t>
            </a:r>
            <a:r>
              <a:rPr lang="en-IN" sz="2600" dirty="0">
                <a:effectLst/>
                <a:ea typeface="Bahnschrift SemiLight" panose="020B0502040204020203" pitchFamily="34" charset="0"/>
                <a:cs typeface="Mangal" panose="02040503050203030202" pitchFamily="18" charset="0"/>
              </a:rPr>
              <a:t>he overall star ratings of the product reviews may not capture the exact polarity of the sentiments.</a:t>
            </a:r>
          </a:p>
          <a:p>
            <a:pPr marL="457200" indent="-457200" algn="just">
              <a:buFont typeface="Wingdings" panose="05000000000000000000" pitchFamily="2" charset="2"/>
              <a:buChar char="Ø"/>
            </a:pPr>
            <a:r>
              <a:rPr lang="en-IN" sz="2600" u="sng" dirty="0">
                <a:effectLst/>
                <a:ea typeface="Bahnschrift SemiLight" panose="020B0502040204020203" pitchFamily="34" charset="0"/>
                <a:cs typeface="Mangal" panose="02040503050203030202" pitchFamily="18" charset="0"/>
              </a:rPr>
              <a:t>For instance, a user may rate a product as good and assign a 5-star score while another user may write the same comment and give only 3 stars.</a:t>
            </a:r>
            <a:r>
              <a:rPr lang="en-IN" sz="2600" dirty="0">
                <a:effectLst/>
                <a:ea typeface="Bahnschrift SemiLight" panose="020B0502040204020203" pitchFamily="34" charset="0"/>
                <a:cs typeface="Mangal" panose="02040503050203030202" pitchFamily="18" charset="0"/>
              </a:rPr>
              <a:t> </a:t>
            </a:r>
            <a:endParaRPr lang="en-IN" sz="2600" dirty="0">
              <a:ea typeface="Bahnschrift SemiLight" panose="020B0502040204020203" pitchFamily="34" charset="0"/>
              <a:cs typeface="Mangal" panose="02040503050203030202" pitchFamily="18" charset="0"/>
            </a:endParaRPr>
          </a:p>
          <a:p>
            <a:pPr marL="457200" indent="-457200" algn="just">
              <a:buFont typeface="Wingdings" panose="05000000000000000000" pitchFamily="2" charset="2"/>
              <a:buChar char="Ø"/>
            </a:pPr>
            <a:r>
              <a:rPr lang="en-IN" sz="2600" i="1" dirty="0">
                <a:effectLst/>
                <a:ea typeface="Bahnschrift SemiLight" panose="020B0502040204020203" pitchFamily="34" charset="0"/>
                <a:cs typeface="Mangal" panose="02040503050203030202" pitchFamily="18" charset="0"/>
              </a:rPr>
              <a:t>The question that arises is how to successfully predict a user’s numerical rating from its review text content</a:t>
            </a:r>
            <a:r>
              <a:rPr lang="en-IN" sz="2600" dirty="0">
                <a:effectLst/>
                <a:ea typeface="Bahnschrift SemiLight" panose="020B0502040204020203" pitchFamily="34" charset="0"/>
                <a:cs typeface="Mangal" panose="02040503050203030202" pitchFamily="18" charset="0"/>
              </a:rPr>
              <a:t>. One solution is to rely on </a:t>
            </a:r>
            <a:r>
              <a:rPr lang="en-IN" sz="2600" u="sng" dirty="0">
                <a:effectLst/>
                <a:ea typeface="Bahnschrift SemiLight" panose="020B0502040204020203" pitchFamily="34" charset="0"/>
                <a:cs typeface="Mangal" panose="02040503050203030202" pitchFamily="18" charset="0"/>
              </a:rPr>
              <a:t>supervised machine learning techniques such as text classification</a:t>
            </a:r>
            <a:r>
              <a:rPr lang="en-IN" sz="2600" dirty="0">
                <a:effectLst/>
                <a:ea typeface="Bahnschrift SemiLight" panose="020B0502040204020203" pitchFamily="34" charset="0"/>
                <a:cs typeface="Mangal" panose="02040503050203030202" pitchFamily="18" charset="0"/>
              </a:rPr>
              <a:t> which allows to automatically classify a document into a fixed set of classes after being trained over past annotated data.</a:t>
            </a:r>
          </a:p>
        </p:txBody>
      </p:sp>
    </p:spTree>
    <p:extLst>
      <p:ext uri="{BB962C8B-B14F-4D97-AF65-F5344CB8AC3E}">
        <p14:creationId xmlns:p14="http://schemas.microsoft.com/office/powerpoint/2010/main" val="1877849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9E371-4F8A-4B14-88F8-C23EB4DA0255}"/>
              </a:ext>
            </a:extLst>
          </p:cNvPr>
          <p:cNvSpPr>
            <a:spLocks noGrp="1"/>
          </p:cNvSpPr>
          <p:nvPr>
            <p:ph type="title"/>
          </p:nvPr>
        </p:nvSpPr>
        <p:spPr/>
        <p:txBody>
          <a:bodyPr/>
          <a:lstStyle/>
          <a:p>
            <a:r>
              <a:rPr lang="en-IN" dirty="0">
                <a:effectLst>
                  <a:outerShdw blurRad="38100" dist="38100" dir="2700000" algn="tl">
                    <a:srgbClr val="000000">
                      <a:alpha val="43137"/>
                    </a:srgbClr>
                  </a:outerShdw>
                </a:effectLst>
              </a:rPr>
              <a:t>Problem Statement</a:t>
            </a:r>
          </a:p>
        </p:txBody>
      </p:sp>
      <p:sp>
        <p:nvSpPr>
          <p:cNvPr id="3" name="Content Placeholder 2">
            <a:extLst>
              <a:ext uri="{FF2B5EF4-FFF2-40B4-BE49-F238E27FC236}">
                <a16:creationId xmlns:a16="http://schemas.microsoft.com/office/drawing/2014/main" id="{3CE5038B-4EBB-46B4-ABAE-16079A4D73C8}"/>
              </a:ext>
            </a:extLst>
          </p:cNvPr>
          <p:cNvSpPr>
            <a:spLocks noGrp="1"/>
          </p:cNvSpPr>
          <p:nvPr>
            <p:ph idx="1"/>
          </p:nvPr>
        </p:nvSpPr>
        <p:spPr/>
        <p:txBody>
          <a:bodyPr>
            <a:normAutofit fontScale="92500" lnSpcReduction="10000"/>
          </a:bodyPr>
          <a:lstStyle/>
          <a:p>
            <a:pPr marL="0" indent="0">
              <a:buNone/>
            </a:pPr>
            <a:r>
              <a:rPr lang="en-IN" sz="2800" dirty="0">
                <a:ea typeface="+mn-lt"/>
                <a:cs typeface="Arial" panose="020B0604020202020204" pitchFamily="34" charset="0"/>
              </a:rPr>
              <a:t>We have a client who has a website where people write different </a:t>
            </a:r>
            <a:r>
              <a:rPr lang="en-US" sz="2800" dirty="0">
                <a:ea typeface="+mn-lt"/>
                <a:cs typeface="Arial" panose="020B0604020202020204" pitchFamily="34" charset="0"/>
              </a:rPr>
              <a:t> </a:t>
            </a:r>
            <a:r>
              <a:rPr lang="en-IN" sz="2800" dirty="0">
                <a:ea typeface="+mn-lt"/>
                <a:cs typeface="Arial" panose="020B0604020202020204" pitchFamily="34" charset="0"/>
              </a:rPr>
              <a:t>reviews for technical products. Now they are adding a new feature </a:t>
            </a:r>
            <a:r>
              <a:rPr lang="en-US" sz="2800" dirty="0">
                <a:ea typeface="+mn-lt"/>
                <a:cs typeface="Arial" panose="020B0604020202020204" pitchFamily="34" charset="0"/>
              </a:rPr>
              <a:t> </a:t>
            </a:r>
            <a:r>
              <a:rPr lang="en-IN" sz="2800" dirty="0">
                <a:ea typeface="+mn-lt"/>
                <a:cs typeface="Arial" panose="020B0604020202020204" pitchFamily="34" charset="0"/>
              </a:rPr>
              <a:t>to their website i.e. The reviewer will have to add stars(rating) as </a:t>
            </a:r>
            <a:r>
              <a:rPr lang="en-US" sz="2800" dirty="0">
                <a:ea typeface="+mn-lt"/>
                <a:cs typeface="Arial" panose="020B0604020202020204" pitchFamily="34" charset="0"/>
              </a:rPr>
              <a:t> </a:t>
            </a:r>
            <a:r>
              <a:rPr lang="en-IN" sz="2800" dirty="0">
                <a:ea typeface="+mn-lt"/>
                <a:cs typeface="Arial" panose="020B0604020202020204" pitchFamily="34" charset="0"/>
              </a:rPr>
              <a:t>well with the review. The rating is out 5 stars and it only has 5 </a:t>
            </a:r>
            <a:r>
              <a:rPr lang="en-US" sz="2800" dirty="0">
                <a:ea typeface="+mn-lt"/>
                <a:cs typeface="Arial" panose="020B0604020202020204" pitchFamily="34" charset="0"/>
              </a:rPr>
              <a:t> </a:t>
            </a:r>
            <a:r>
              <a:rPr lang="en-IN" sz="2800" dirty="0">
                <a:ea typeface="+mn-lt"/>
                <a:cs typeface="Arial" panose="020B0604020202020204" pitchFamily="34" charset="0"/>
              </a:rPr>
              <a:t>options available 1 star, 2 stars, 3 stars, 4 stars, 5 stars. Now they </a:t>
            </a:r>
            <a:r>
              <a:rPr lang="en-US" sz="2800" dirty="0">
                <a:ea typeface="+mn-lt"/>
                <a:cs typeface="Arial" panose="020B0604020202020204" pitchFamily="34" charset="0"/>
              </a:rPr>
              <a:t> </a:t>
            </a:r>
            <a:r>
              <a:rPr lang="en-IN" sz="2800" dirty="0">
                <a:ea typeface="+mn-lt"/>
                <a:cs typeface="Arial" panose="020B0604020202020204" pitchFamily="34" charset="0"/>
              </a:rPr>
              <a:t>want to predict ratings for the reviews which were written in the </a:t>
            </a:r>
            <a:r>
              <a:rPr lang="en-US" sz="2800" dirty="0">
                <a:ea typeface="+mn-lt"/>
                <a:cs typeface="Arial" panose="020B0604020202020204" pitchFamily="34" charset="0"/>
              </a:rPr>
              <a:t> </a:t>
            </a:r>
            <a:r>
              <a:rPr lang="en-IN" sz="2800" dirty="0">
                <a:ea typeface="+mn-lt"/>
                <a:cs typeface="Arial" panose="020B0604020202020204" pitchFamily="34" charset="0"/>
              </a:rPr>
              <a:t>past and they don’t have rating. </a:t>
            </a:r>
          </a:p>
          <a:p>
            <a:pPr marL="0" indent="0">
              <a:buNone/>
            </a:pPr>
            <a:r>
              <a:rPr lang="en-IN" sz="2800" dirty="0">
                <a:ea typeface="+mn-lt"/>
                <a:cs typeface="Arial" panose="020B0604020202020204" pitchFamily="34" charset="0"/>
              </a:rPr>
              <a:t>         So , we have to build </a:t>
            </a:r>
            <a:r>
              <a:rPr lang="en-US" sz="2800" dirty="0">
                <a:ea typeface="+mn-lt"/>
                <a:cs typeface="Arial" panose="020B0604020202020204" pitchFamily="34" charset="0"/>
              </a:rPr>
              <a:t> </a:t>
            </a:r>
            <a:r>
              <a:rPr lang="en-IN" sz="2800" dirty="0">
                <a:ea typeface="+mn-lt"/>
                <a:cs typeface="Arial" panose="020B0604020202020204" pitchFamily="34" charset="0"/>
              </a:rPr>
              <a:t>an application which can predict the rating by seeing the review.</a:t>
            </a:r>
            <a:endParaRPr lang="en-US" sz="2800" dirty="0">
              <a:ea typeface="+mn-lt"/>
              <a:cs typeface="Arial" panose="020B0604020202020204" pitchFamily="34" charset="0"/>
            </a:endParaRPr>
          </a:p>
          <a:p>
            <a:endParaRPr lang="en-IN" dirty="0">
              <a:ea typeface="+mn-lt"/>
              <a:cs typeface="Arial" panose="020B0604020202020204" pitchFamily="34" charset="0"/>
            </a:endParaRPr>
          </a:p>
          <a:p>
            <a:endParaRPr lang="en-IN" sz="2800" dirty="0">
              <a:ea typeface="+mn-lt"/>
              <a:cs typeface="Arial" panose="020B0604020202020204" pitchFamily="34" charset="0"/>
            </a:endParaRPr>
          </a:p>
          <a:p>
            <a:endParaRPr lang="en-IN" dirty="0"/>
          </a:p>
        </p:txBody>
      </p:sp>
    </p:spTree>
    <p:extLst>
      <p:ext uri="{BB962C8B-B14F-4D97-AF65-F5344CB8AC3E}">
        <p14:creationId xmlns:p14="http://schemas.microsoft.com/office/powerpoint/2010/main" val="1627407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1CAB8-454F-4E3D-83E5-6C67CE6C5298}"/>
              </a:ext>
            </a:extLst>
          </p:cNvPr>
          <p:cNvSpPr>
            <a:spLocks noGrp="1"/>
          </p:cNvSpPr>
          <p:nvPr>
            <p:ph type="title"/>
          </p:nvPr>
        </p:nvSpPr>
        <p:spPr/>
        <p:txBody>
          <a:bodyPr/>
          <a:lstStyle/>
          <a:p>
            <a:r>
              <a:rPr lang="en-US" dirty="0"/>
              <a:t>Web Scraping Details</a:t>
            </a:r>
            <a:endParaRPr lang="en-IN" dirty="0"/>
          </a:p>
        </p:txBody>
      </p:sp>
      <p:sp>
        <p:nvSpPr>
          <p:cNvPr id="3" name="Content Placeholder 2">
            <a:extLst>
              <a:ext uri="{FF2B5EF4-FFF2-40B4-BE49-F238E27FC236}">
                <a16:creationId xmlns:a16="http://schemas.microsoft.com/office/drawing/2014/main" id="{C1E8B63B-4194-4B1A-8040-7161ABEEF9EE}"/>
              </a:ext>
            </a:extLst>
          </p:cNvPr>
          <p:cNvSpPr>
            <a:spLocks noGrp="1"/>
          </p:cNvSpPr>
          <p:nvPr>
            <p:ph idx="1"/>
          </p:nvPr>
        </p:nvSpPr>
        <p:spPr/>
        <p:txBody>
          <a:bodyPr/>
          <a:lstStyle/>
          <a:p>
            <a:r>
              <a:rPr lang="en-US" dirty="0"/>
              <a:t>Web Scraping done using selenium web driver.</a:t>
            </a:r>
          </a:p>
          <a:p>
            <a:r>
              <a:rPr lang="en-US" dirty="0"/>
              <a:t>Data for different product like smartphones, laptops, routers ,printers, monitors, home </a:t>
            </a:r>
            <a:r>
              <a:rPr lang="en-US" dirty="0" err="1"/>
              <a:t>thatres</a:t>
            </a:r>
            <a:r>
              <a:rPr lang="en-US" dirty="0"/>
              <a:t>, headphones and phones are scraped.</a:t>
            </a:r>
          </a:p>
          <a:p>
            <a:r>
              <a:rPr lang="en-US" dirty="0"/>
              <a:t>Data scraped from amazon.in &amp; Flipkart.com</a:t>
            </a:r>
          </a:p>
          <a:p>
            <a:r>
              <a:rPr lang="en-US" dirty="0"/>
              <a:t>Around 62000 product reviews are scrapped for this project.</a:t>
            </a:r>
            <a:endParaRPr lang="en-IN" dirty="0"/>
          </a:p>
          <a:p>
            <a:endParaRPr lang="en-IN" dirty="0"/>
          </a:p>
        </p:txBody>
      </p:sp>
    </p:spTree>
    <p:extLst>
      <p:ext uri="{BB962C8B-B14F-4D97-AF65-F5344CB8AC3E}">
        <p14:creationId xmlns:p14="http://schemas.microsoft.com/office/powerpoint/2010/main" val="2748695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C036054-B8BD-4759-A20D-A71CF389394E}"/>
              </a:ext>
            </a:extLst>
          </p:cNvPr>
          <p:cNvSpPr>
            <a:spLocks noGrp="1"/>
          </p:cNvSpPr>
          <p:nvPr>
            <p:ph type="title"/>
          </p:nvPr>
        </p:nvSpPr>
        <p:spPr/>
        <p:txBody>
          <a:bodyPr>
            <a:normAutofit/>
          </a:bodyPr>
          <a:lstStyle/>
          <a:p>
            <a:r>
              <a:rPr lang="en-US" sz="4400" dirty="0"/>
              <a:t>Exploration of Target Variable Ratings</a:t>
            </a:r>
            <a:endParaRPr lang="en-IN" dirty="0"/>
          </a:p>
        </p:txBody>
      </p:sp>
      <p:pic>
        <p:nvPicPr>
          <p:cNvPr id="8" name="Content Placeholder 7">
            <a:extLst>
              <a:ext uri="{FF2B5EF4-FFF2-40B4-BE49-F238E27FC236}">
                <a16:creationId xmlns:a16="http://schemas.microsoft.com/office/drawing/2014/main" id="{13AB36AD-9E9A-4F02-B5EA-67F801633248}"/>
              </a:ext>
            </a:extLst>
          </p:cNvPr>
          <p:cNvPicPr>
            <a:picLocks noGrp="1" noChangeAspect="1"/>
          </p:cNvPicPr>
          <p:nvPr>
            <p:ph sz="half" idx="1"/>
          </p:nvPr>
        </p:nvPicPr>
        <p:blipFill rotWithShape="1">
          <a:blip r:embed="rId2"/>
          <a:srcRect l="18425" t="23444" r="36938" b="13810"/>
          <a:stretch/>
        </p:blipFill>
        <p:spPr>
          <a:xfrm>
            <a:off x="654425" y="1927412"/>
            <a:ext cx="5181600" cy="4249270"/>
          </a:xfrm>
        </p:spPr>
      </p:pic>
      <p:pic>
        <p:nvPicPr>
          <p:cNvPr id="10" name="Content Placeholder 9">
            <a:extLst>
              <a:ext uri="{FF2B5EF4-FFF2-40B4-BE49-F238E27FC236}">
                <a16:creationId xmlns:a16="http://schemas.microsoft.com/office/drawing/2014/main" id="{6FF72298-FECE-4844-BC34-73E261308DFA}"/>
              </a:ext>
            </a:extLst>
          </p:cNvPr>
          <p:cNvPicPr>
            <a:picLocks noGrp="1" noChangeAspect="1"/>
          </p:cNvPicPr>
          <p:nvPr>
            <p:ph sz="half" idx="2"/>
          </p:nvPr>
        </p:nvPicPr>
        <p:blipFill rotWithShape="1">
          <a:blip r:embed="rId3"/>
          <a:stretch/>
        </p:blipFill>
        <p:spPr>
          <a:xfrm>
            <a:off x="6181725" y="2888655"/>
            <a:ext cx="4718050" cy="2653903"/>
          </a:xfrm>
        </p:spPr>
      </p:pic>
    </p:spTree>
    <p:extLst>
      <p:ext uri="{BB962C8B-B14F-4D97-AF65-F5344CB8AC3E}">
        <p14:creationId xmlns:p14="http://schemas.microsoft.com/office/powerpoint/2010/main" val="3583012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63C558D-7B8F-4694-BB67-37E08646BE94}"/>
              </a:ext>
            </a:extLst>
          </p:cNvPr>
          <p:cNvSpPr>
            <a:spLocks noGrp="1"/>
          </p:cNvSpPr>
          <p:nvPr>
            <p:ph type="title"/>
          </p:nvPr>
        </p:nvSpPr>
        <p:spPr/>
        <p:txBody>
          <a:bodyPr/>
          <a:lstStyle/>
          <a:p>
            <a:r>
              <a:rPr lang="en-US" dirty="0"/>
              <a:t>                  Data Pre Processing</a:t>
            </a:r>
            <a:endParaRPr lang="en-IN" dirty="0"/>
          </a:p>
        </p:txBody>
      </p:sp>
      <p:sp>
        <p:nvSpPr>
          <p:cNvPr id="6" name="Content Placeholder 5">
            <a:extLst>
              <a:ext uri="{FF2B5EF4-FFF2-40B4-BE49-F238E27FC236}">
                <a16:creationId xmlns:a16="http://schemas.microsoft.com/office/drawing/2014/main" id="{95588F2D-574B-420C-A941-7FD02248EEDE}"/>
              </a:ext>
            </a:extLst>
          </p:cNvPr>
          <p:cNvSpPr>
            <a:spLocks noGrp="1"/>
          </p:cNvSpPr>
          <p:nvPr>
            <p:ph idx="1"/>
          </p:nvPr>
        </p:nvSpPr>
        <p:spPr/>
        <p:txBody>
          <a:bodyPr>
            <a:normAutofit fontScale="92500" lnSpcReduction="10000"/>
          </a:bodyPr>
          <a:lstStyle/>
          <a:p>
            <a:pPr lvl="0">
              <a:lnSpc>
                <a:spcPct val="107000"/>
              </a:lnSpc>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Convert the text to lowercase </a:t>
            </a:r>
          </a:p>
          <a:p>
            <a:pPr lvl="0">
              <a:lnSpc>
                <a:spcPct val="107000"/>
              </a:lnSpc>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Remove the punctuations, digits and special characters </a:t>
            </a:r>
          </a:p>
          <a:p>
            <a:pPr lvl="0">
              <a:lnSpc>
                <a:spcPct val="107000"/>
              </a:lnSpc>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Tokenize the text, filter out the adjectives used in the review and create a new column in data frame </a:t>
            </a:r>
          </a:p>
          <a:p>
            <a:pPr lvl="0">
              <a:lnSpc>
                <a:spcPct val="107000"/>
              </a:lnSpc>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Remove the stop words</a:t>
            </a:r>
          </a:p>
          <a:p>
            <a:pPr lvl="0">
              <a:lnSpc>
                <a:spcPct val="107000"/>
              </a:lnSpc>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Stemming and Lemmatising</a:t>
            </a:r>
          </a:p>
          <a:p>
            <a:pPr lvl="0">
              <a:lnSpc>
                <a:spcPct val="107000"/>
              </a:lnSpc>
              <a:spcAft>
                <a:spcPts val="800"/>
              </a:spcAft>
              <a:buFont typeface="Wingdings" panose="05000000000000000000" pitchFamily="2" charset="2"/>
              <a:buChar char="§"/>
            </a:pPr>
            <a:r>
              <a:rPr lang="en-IN" dirty="0">
                <a:solidFill>
                  <a:schemeClr val="tx1"/>
                </a:solidFill>
                <a:effectLst/>
                <a:ea typeface="Bahnschrift SemiLight" panose="020B0502040204020203" pitchFamily="34" charset="0"/>
                <a:cs typeface="Mangal" panose="02040503050203030202" pitchFamily="18" charset="0"/>
              </a:rPr>
              <a:t>Applying Text Vectorization to convert text into numeric</a:t>
            </a:r>
          </a:p>
          <a:p>
            <a:endParaRPr lang="en-IN" dirty="0"/>
          </a:p>
        </p:txBody>
      </p:sp>
    </p:spTree>
    <p:extLst>
      <p:ext uri="{BB962C8B-B14F-4D97-AF65-F5344CB8AC3E}">
        <p14:creationId xmlns:p14="http://schemas.microsoft.com/office/powerpoint/2010/main" val="3026769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FD57559-60E0-4E1A-92DD-FDB97BC817F1}"/>
              </a:ext>
            </a:extLst>
          </p:cNvPr>
          <p:cNvSpPr>
            <a:spLocks noGrp="1"/>
          </p:cNvSpPr>
          <p:nvPr>
            <p:ph type="title"/>
          </p:nvPr>
        </p:nvSpPr>
        <p:spPr/>
        <p:txBody>
          <a:bodyPr/>
          <a:lstStyle/>
          <a:p>
            <a:r>
              <a:rPr lang="en-US" dirty="0"/>
              <a:t>        Word Cloud for getting word sense</a:t>
            </a:r>
            <a:endParaRPr lang="en-IN" dirty="0"/>
          </a:p>
        </p:txBody>
      </p:sp>
      <p:sp>
        <p:nvSpPr>
          <p:cNvPr id="5" name="Content Placeholder 4">
            <a:extLst>
              <a:ext uri="{FF2B5EF4-FFF2-40B4-BE49-F238E27FC236}">
                <a16:creationId xmlns:a16="http://schemas.microsoft.com/office/drawing/2014/main" id="{F9FC4295-27F3-4F26-92D1-F2F1C730AB93}"/>
              </a:ext>
            </a:extLst>
          </p:cNvPr>
          <p:cNvSpPr>
            <a:spLocks noGrp="1"/>
          </p:cNvSpPr>
          <p:nvPr>
            <p:ph idx="1"/>
          </p:nvPr>
        </p:nvSpPr>
        <p:spPr/>
        <p:txBody>
          <a:bodyPr/>
          <a:lstStyle/>
          <a:p>
            <a:pPr marL="342900" lvl="0" indent="-342900">
              <a:lnSpc>
                <a:spcPct val="107000"/>
              </a:lnSpc>
              <a:spcAft>
                <a:spcPts val="800"/>
              </a:spcAft>
              <a:buSzPts val="1000"/>
              <a:buFont typeface="Symbol" panose="05050102010706020507" pitchFamily="18" charset="2"/>
              <a:buChar char=""/>
              <a:tabLst>
                <a:tab pos="228600" algn="l"/>
                <a:tab pos="457200" algn="l"/>
              </a:tabLst>
            </a:pPr>
            <a:r>
              <a:rPr lang="en-IN" sz="2400" dirty="0">
                <a:solidFill>
                  <a:schemeClr val="tx1"/>
                </a:solidFill>
                <a:effectLst/>
                <a:ea typeface="Bahnschrift SemiLight" panose="020B0502040204020203" pitchFamily="34" charset="0"/>
                <a:cs typeface="Mangal" panose="02040503050203030202" pitchFamily="18" charset="0"/>
              </a:rPr>
              <a:t>Word Cloud is a visualization technique for text data wherein each word is picturized with its importance in the context or its frequency.</a:t>
            </a:r>
          </a:p>
          <a:p>
            <a:pPr marL="342900" lvl="0" indent="-342900">
              <a:lnSpc>
                <a:spcPct val="107000"/>
              </a:lnSpc>
              <a:spcAft>
                <a:spcPts val="800"/>
              </a:spcAft>
              <a:buSzPts val="1000"/>
              <a:buFont typeface="Symbol" panose="05050102010706020507" pitchFamily="18" charset="2"/>
              <a:buChar char=""/>
              <a:tabLst>
                <a:tab pos="228600" algn="l"/>
                <a:tab pos="457200" algn="l"/>
              </a:tabLst>
            </a:pPr>
            <a:r>
              <a:rPr lang="en-IN" sz="2400" dirty="0">
                <a:solidFill>
                  <a:schemeClr val="tx1"/>
                </a:solidFill>
                <a:effectLst/>
                <a:ea typeface="Bahnschrift SemiLight" panose="020B0502040204020203" pitchFamily="34" charset="0"/>
                <a:cs typeface="Mangal" panose="02040503050203030202" pitchFamily="18" charset="0"/>
              </a:rPr>
              <a:t>The more commonly the term appears within the text being analysed, the larger the word appears in the image generated.</a:t>
            </a:r>
          </a:p>
          <a:p>
            <a:pPr marL="342900" lvl="0" indent="-342900">
              <a:lnSpc>
                <a:spcPct val="107000"/>
              </a:lnSpc>
              <a:spcAft>
                <a:spcPts val="800"/>
              </a:spcAft>
              <a:buSzPts val="1000"/>
              <a:buFont typeface="Symbol" panose="05050102010706020507" pitchFamily="18" charset="2"/>
              <a:buChar char=""/>
              <a:tabLst>
                <a:tab pos="228600" algn="l"/>
              </a:tabLst>
            </a:pPr>
            <a:r>
              <a:rPr lang="en-IN" sz="2400" dirty="0">
                <a:solidFill>
                  <a:schemeClr val="tx1"/>
                </a:solidFill>
                <a:effectLst/>
                <a:ea typeface="Bahnschrift SemiLight" panose="020B0502040204020203" pitchFamily="34" charset="0"/>
                <a:cs typeface="Mangal" panose="02040503050203030202" pitchFamily="18" charset="0"/>
              </a:rPr>
              <a:t>The enlarged texts are the greatest number of words used there and small texts are the smaller number of words used.</a:t>
            </a:r>
          </a:p>
          <a:p>
            <a:endParaRPr lang="en-IN" dirty="0"/>
          </a:p>
        </p:txBody>
      </p:sp>
    </p:spTree>
    <p:extLst>
      <p:ext uri="{BB962C8B-B14F-4D97-AF65-F5344CB8AC3E}">
        <p14:creationId xmlns:p14="http://schemas.microsoft.com/office/powerpoint/2010/main" val="32869033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66A4BFD-809F-434D-A763-C5360FBC97E6}"/>
              </a:ext>
            </a:extLst>
          </p:cNvPr>
          <p:cNvPicPr>
            <a:picLocks noChangeAspect="1"/>
          </p:cNvPicPr>
          <p:nvPr/>
        </p:nvPicPr>
        <p:blipFill rotWithShape="1">
          <a:blip r:embed="rId2"/>
          <a:srcRect l="17500" t="22223" r="20368" b="6012"/>
          <a:stretch/>
        </p:blipFill>
        <p:spPr>
          <a:xfrm>
            <a:off x="2133600" y="403412"/>
            <a:ext cx="7575176" cy="6042212"/>
          </a:xfrm>
          <a:prstGeom prst="rect">
            <a:avLst/>
          </a:prstGeom>
        </p:spPr>
      </p:pic>
    </p:spTree>
    <p:extLst>
      <p:ext uri="{BB962C8B-B14F-4D97-AF65-F5344CB8AC3E}">
        <p14:creationId xmlns:p14="http://schemas.microsoft.com/office/powerpoint/2010/main" val="63705015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326</TotalTime>
  <Words>783</Words>
  <Application>Microsoft Office PowerPoint</Application>
  <PresentationFormat>Widescreen</PresentationFormat>
  <Paragraphs>54</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Garamond</vt:lpstr>
      <vt:lpstr>Symbol</vt:lpstr>
      <vt:lpstr>Wingdings</vt:lpstr>
      <vt:lpstr>Organic</vt:lpstr>
      <vt:lpstr>Rating Prediction Project Using NLP                                                      By                                                              Swati Pandey</vt:lpstr>
      <vt:lpstr>PowerPoint Presentation</vt:lpstr>
      <vt:lpstr>PowerPoint Presentation</vt:lpstr>
      <vt:lpstr>Problem Statement</vt:lpstr>
      <vt:lpstr>Web Scraping Details</vt:lpstr>
      <vt:lpstr>Exploration of Target Variable Ratings</vt:lpstr>
      <vt:lpstr>                  Data Pre Processing</vt:lpstr>
      <vt:lpstr>        Word Cloud for getting word sense</vt:lpstr>
      <vt:lpstr>PowerPoint Presentation</vt:lpstr>
      <vt:lpstr>PowerPoint Presentation</vt:lpstr>
      <vt:lpstr>PowerPoint Presentation</vt:lpstr>
      <vt:lpstr>PowerPoint Presentation</vt:lpstr>
      <vt:lpstr>PowerPoint Presentation</vt:lpstr>
      <vt:lpstr>PowerPoint Presentation</vt:lpstr>
      <vt:lpstr> Model Building</vt:lpstr>
      <vt:lpstr>PowerPoint Presentation</vt:lpstr>
      <vt:lpstr>Final ML Model</vt:lpstr>
      <vt:lpstr>Machine Learning Evaluation Matrix Sorted by f1 score</vt:lpstr>
      <vt:lpstr>Conclusion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Rating Prediction Project Using NLP                                                      By                                                              Swati Pandey</dc:title>
  <dc:creator>Swati Pandey</dc:creator>
  <cp:lastModifiedBy>Swati Pandey</cp:lastModifiedBy>
  <cp:revision>1</cp:revision>
  <dcterms:created xsi:type="dcterms:W3CDTF">2022-04-24T05:38:59Z</dcterms:created>
  <dcterms:modified xsi:type="dcterms:W3CDTF">2022-04-24T11:05:36Z</dcterms:modified>
</cp:coreProperties>
</file>

<file path=docProps/thumbnail.jpeg>
</file>